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37307838" cy="32096075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109" userDrawn="1">
          <p15:clr>
            <a:srgbClr val="A4A3A4"/>
          </p15:clr>
        </p15:guide>
        <p15:guide id="2" pos="117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A1A1A1"/>
    <a:srgbClr val="B3B3B3"/>
    <a:srgbClr val="005ECE"/>
    <a:srgbClr val="002550"/>
    <a:srgbClr val="7A7A7A"/>
    <a:srgbClr val="135D2E"/>
    <a:srgbClr val="17793C"/>
    <a:srgbClr val="CF7A29"/>
    <a:srgbClr val="C6B0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0" autoAdjust="0"/>
    <p:restoredTop sz="95161" autoAdjust="0"/>
  </p:normalViewPr>
  <p:slideViewPr>
    <p:cSldViewPr>
      <p:cViewPr varScale="1">
        <p:scale>
          <a:sx n="21" d="100"/>
          <a:sy n="21" d="100"/>
        </p:scale>
        <p:origin x="2200" y="256"/>
      </p:cViewPr>
      <p:guideLst>
        <p:guide orient="horz" pos="10109"/>
        <p:guide pos="11751"/>
      </p:guideLst>
    </p:cSldViewPr>
  </p:slideViewPr>
  <p:notesTextViewPr>
    <p:cViewPr>
      <p:scale>
        <a:sx n="50" d="100"/>
        <a:sy n="50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E837D-FC8C-C646-A5F3-048E5EE4E248}" type="datetimeFigureOut">
              <a:rPr lang="en-US" smtClean="0"/>
              <a:t>6/7/22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74825" y="1200150"/>
            <a:ext cx="37655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2D153-C733-BD43-B646-504910721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352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12D153-C733-BD43-B646-504910721E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079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4497178" y="11170183"/>
            <a:ext cx="28313483" cy="7703058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1428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47368" y="20370309"/>
            <a:ext cx="20813110" cy="5802819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7752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1865376" indent="0" algn="ctr">
              <a:buNone/>
              <a:defRPr sz="7752"/>
            </a:lvl2pPr>
            <a:lvl3pPr marL="3730752" indent="0" algn="ctr">
              <a:buNone/>
              <a:defRPr sz="7344"/>
            </a:lvl3pPr>
            <a:lvl4pPr marL="5596128" indent="0" algn="ctr">
              <a:buNone/>
              <a:defRPr sz="6528"/>
            </a:lvl4pPr>
            <a:lvl5pPr marL="7461504" indent="0" algn="ctr">
              <a:buNone/>
              <a:defRPr sz="6528"/>
            </a:lvl5pPr>
            <a:lvl6pPr marL="9326880" indent="0" algn="ctr">
              <a:buNone/>
              <a:defRPr sz="6528"/>
            </a:lvl6pPr>
            <a:lvl7pPr marL="11192256" indent="0" algn="ctr">
              <a:buNone/>
              <a:defRPr sz="6528"/>
            </a:lvl7pPr>
            <a:lvl8pPr marL="13057632" indent="0" algn="ctr">
              <a:buNone/>
              <a:defRPr sz="6528"/>
            </a:lvl8pPr>
            <a:lvl9pPr marL="14923008" indent="0" algn="ctr">
              <a:buNone/>
              <a:defRPr sz="652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5C343-8328-4C75-8812-64EE71D4FAC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7430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DC17-41B4-4A0A-B84D-5555D4F6F9C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9964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478748" y="4386464"/>
            <a:ext cx="4300218" cy="233231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2724" y="4386464"/>
            <a:ext cx="19242154" cy="2332314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7D36-66F7-4E6B-9A8E-5F795E6B887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7090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AE889-E75F-4CAE-B36B-773A819E509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5588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4514248" y="11170183"/>
            <a:ext cx="28316649" cy="7703058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1428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47368" y="20369939"/>
            <a:ext cx="20813110" cy="5920701"/>
          </a:xfrm>
        </p:spPr>
        <p:txBody>
          <a:bodyPr anchor="t" anchorCtr="1">
            <a:normAutofit/>
          </a:bodyPr>
          <a:lstStyle>
            <a:lvl1pPr marL="0" indent="0">
              <a:buNone/>
              <a:defRPr sz="7752">
                <a:solidFill>
                  <a:schemeClr val="tx1"/>
                </a:solidFill>
              </a:defRPr>
            </a:lvl1pPr>
            <a:lvl2pPr marL="1865376" indent="0">
              <a:buNone/>
              <a:defRPr sz="7752">
                <a:solidFill>
                  <a:schemeClr val="tx1">
                    <a:tint val="75000"/>
                  </a:schemeClr>
                </a:solidFill>
              </a:defRPr>
            </a:lvl2pPr>
            <a:lvl3pPr marL="3730752" indent="0">
              <a:buNone/>
              <a:defRPr sz="7344">
                <a:solidFill>
                  <a:schemeClr val="tx1">
                    <a:tint val="75000"/>
                  </a:schemeClr>
                </a:solidFill>
              </a:defRPr>
            </a:lvl3pPr>
            <a:lvl4pPr marL="5596128" indent="0">
              <a:buNone/>
              <a:defRPr sz="6528">
                <a:solidFill>
                  <a:schemeClr val="tx1">
                    <a:tint val="75000"/>
                  </a:schemeClr>
                </a:solidFill>
              </a:defRPr>
            </a:lvl4pPr>
            <a:lvl5pPr marL="7461504" indent="0">
              <a:buNone/>
              <a:defRPr sz="6528">
                <a:solidFill>
                  <a:schemeClr val="tx1">
                    <a:tint val="75000"/>
                  </a:schemeClr>
                </a:solidFill>
              </a:defRPr>
            </a:lvl5pPr>
            <a:lvl6pPr marL="9326880" indent="0">
              <a:buNone/>
              <a:defRPr sz="6528">
                <a:solidFill>
                  <a:schemeClr val="tx1">
                    <a:tint val="75000"/>
                  </a:schemeClr>
                </a:solidFill>
              </a:defRPr>
            </a:lvl6pPr>
            <a:lvl7pPr marL="11192256" indent="0">
              <a:buNone/>
              <a:defRPr sz="6528">
                <a:solidFill>
                  <a:schemeClr val="tx1">
                    <a:tint val="75000"/>
                  </a:schemeClr>
                </a:solidFill>
              </a:defRPr>
            </a:lvl7pPr>
            <a:lvl8pPr marL="13057632" indent="0">
              <a:buNone/>
              <a:defRPr sz="6528">
                <a:solidFill>
                  <a:schemeClr val="tx1">
                    <a:tint val="75000"/>
                  </a:schemeClr>
                </a:solidFill>
              </a:defRPr>
            </a:lvl8pPr>
            <a:lvl9pPr marL="14923008" indent="0">
              <a:buNone/>
              <a:defRPr sz="65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BF083-C7CB-4D18-A616-C9E48680EB3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4223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97176" y="12346290"/>
            <a:ext cx="13415248" cy="14517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395412" y="12346290"/>
            <a:ext cx="13425420" cy="14517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7990D-E40A-43D7-A151-963C7FD0158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6400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7174" y="10827088"/>
            <a:ext cx="13415252" cy="3295192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7752" b="0" cap="all" spc="408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1865376" indent="0">
              <a:buNone/>
              <a:defRPr sz="7752" b="1"/>
            </a:lvl2pPr>
            <a:lvl3pPr marL="3730752" indent="0">
              <a:buNone/>
              <a:defRPr sz="7344" b="1"/>
            </a:lvl3pPr>
            <a:lvl4pPr marL="5596128" indent="0">
              <a:buNone/>
              <a:defRPr sz="6528" b="1"/>
            </a:lvl4pPr>
            <a:lvl5pPr marL="7461504" indent="0">
              <a:buNone/>
              <a:defRPr sz="6528" b="1"/>
            </a:lvl5pPr>
            <a:lvl6pPr marL="9326880" indent="0">
              <a:buNone/>
              <a:defRPr sz="6528" b="1"/>
            </a:lvl6pPr>
            <a:lvl7pPr marL="11192256" indent="0">
              <a:buNone/>
              <a:defRPr sz="6528" b="1"/>
            </a:lvl7pPr>
            <a:lvl8pPr marL="13057632" indent="0">
              <a:buNone/>
              <a:defRPr sz="6528" b="1"/>
            </a:lvl8pPr>
            <a:lvl9pPr marL="14923008" indent="0">
              <a:buNone/>
              <a:defRPr sz="65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7174" y="14710701"/>
            <a:ext cx="13415252" cy="1215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395412" y="14710701"/>
            <a:ext cx="13425420" cy="1215315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9395412" y="10827088"/>
            <a:ext cx="13425420" cy="3295192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7752" b="0" cap="all" spc="408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1865376" indent="0">
              <a:buNone/>
              <a:defRPr sz="7752" b="1"/>
            </a:lvl2pPr>
            <a:lvl3pPr marL="3730752" indent="0">
              <a:buNone/>
              <a:defRPr sz="7344" b="1"/>
            </a:lvl3pPr>
            <a:lvl4pPr marL="5596128" indent="0">
              <a:buNone/>
              <a:defRPr sz="6528" b="1"/>
            </a:lvl4pPr>
            <a:lvl5pPr marL="7461504" indent="0">
              <a:buNone/>
              <a:defRPr sz="6528" b="1"/>
            </a:lvl5pPr>
            <a:lvl6pPr marL="9326880" indent="0">
              <a:buNone/>
              <a:defRPr sz="6528" b="1"/>
            </a:lvl6pPr>
            <a:lvl7pPr marL="11192256" indent="0">
              <a:buNone/>
              <a:defRPr sz="6528" b="1"/>
            </a:lvl7pPr>
            <a:lvl8pPr marL="13057632" indent="0">
              <a:buNone/>
              <a:defRPr sz="6528" b="1"/>
            </a:lvl8pPr>
            <a:lvl9pPr marL="14923008" indent="0">
              <a:buNone/>
              <a:defRPr sz="65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40B95-B3A6-4A39-83C3-E063EFFAC185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9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2D78A-E6EF-4EDB-8280-62C725F382D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328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C359-9A1C-4109-9235-424D006DB36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9815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18653919" cy="32096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2614091" y="10501330"/>
            <a:ext cx="13425738" cy="5342312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8568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12581" y="3765940"/>
            <a:ext cx="14736596" cy="24564196"/>
          </a:xfrm>
        </p:spPr>
        <p:txBody>
          <a:bodyPr>
            <a:normAutofit/>
          </a:bodyPr>
          <a:lstStyle>
            <a:lvl1pPr>
              <a:defRPr sz="7752">
                <a:solidFill>
                  <a:schemeClr val="tx1"/>
                </a:solidFill>
              </a:defRPr>
            </a:lvl1pPr>
            <a:lvl2pPr>
              <a:defRPr sz="6528">
                <a:solidFill>
                  <a:schemeClr val="tx1"/>
                </a:solidFill>
              </a:defRPr>
            </a:lvl2pPr>
            <a:lvl3pPr>
              <a:defRPr sz="6528">
                <a:solidFill>
                  <a:schemeClr val="tx1"/>
                </a:solidFill>
              </a:defRPr>
            </a:lvl3pPr>
            <a:lvl4pPr>
              <a:defRPr sz="6528">
                <a:solidFill>
                  <a:schemeClr val="tx1"/>
                </a:solidFill>
              </a:defRPr>
            </a:lvl4pPr>
            <a:lvl5pPr>
              <a:defRPr sz="6528">
                <a:solidFill>
                  <a:schemeClr val="tx1"/>
                </a:solidFill>
              </a:defRPr>
            </a:lvl5pPr>
            <a:lvl6pPr>
              <a:defRPr sz="6528"/>
            </a:lvl6pPr>
            <a:lvl7pPr>
              <a:defRPr sz="6528"/>
            </a:lvl7pPr>
            <a:lvl8pPr>
              <a:defRPr sz="6528"/>
            </a:lvl8pPr>
            <a:lvl9pPr>
              <a:defRPr sz="652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0927" y="16613945"/>
            <a:ext cx="11612065" cy="10268292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6120">
                <a:solidFill>
                  <a:srgbClr val="FFFFFF"/>
                </a:solidFill>
              </a:defRPr>
            </a:lvl1pPr>
            <a:lvl2pPr marL="1865376" indent="0">
              <a:buNone/>
              <a:defRPr sz="5712"/>
            </a:lvl2pPr>
            <a:lvl3pPr marL="3730752" indent="0">
              <a:buNone/>
              <a:defRPr sz="4896"/>
            </a:lvl3pPr>
            <a:lvl4pPr marL="5596128" indent="0">
              <a:buNone/>
              <a:defRPr sz="4080"/>
            </a:lvl4pPr>
            <a:lvl5pPr marL="7461504" indent="0">
              <a:buNone/>
              <a:defRPr sz="4080"/>
            </a:lvl5pPr>
            <a:lvl6pPr marL="9326880" indent="0">
              <a:buNone/>
              <a:defRPr sz="4080"/>
            </a:lvl6pPr>
            <a:lvl7pPr marL="11192256" indent="0">
              <a:buNone/>
              <a:defRPr sz="4080"/>
            </a:lvl7pPr>
            <a:lvl8pPr marL="13057632" indent="0">
              <a:buNone/>
              <a:defRPr sz="4080"/>
            </a:lvl8pPr>
            <a:lvl9pPr marL="14923008" indent="0">
              <a:buNone/>
              <a:defRPr sz="4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614091" y="29186031"/>
            <a:ext cx="15530236" cy="1497817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02338-2C57-4F84-B7E9-7358A8A32F3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77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6" y="0"/>
            <a:ext cx="18653915" cy="32096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2611549" y="10501323"/>
            <a:ext cx="13430822" cy="5349346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8568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3921" y="-197369"/>
            <a:ext cx="18672577" cy="32096075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13056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1865376" indent="0">
              <a:buNone/>
              <a:defRPr sz="11424"/>
            </a:lvl2pPr>
            <a:lvl3pPr marL="3730752" indent="0">
              <a:buNone/>
              <a:defRPr sz="9792"/>
            </a:lvl3pPr>
            <a:lvl4pPr marL="5596128" indent="0">
              <a:buNone/>
              <a:defRPr sz="8160"/>
            </a:lvl4pPr>
            <a:lvl5pPr marL="7461504" indent="0">
              <a:buNone/>
              <a:defRPr sz="8160"/>
            </a:lvl5pPr>
            <a:lvl6pPr marL="9326880" indent="0">
              <a:buNone/>
              <a:defRPr sz="8160"/>
            </a:lvl6pPr>
            <a:lvl7pPr marL="11192256" indent="0">
              <a:buNone/>
              <a:defRPr sz="8160"/>
            </a:lvl7pPr>
            <a:lvl8pPr marL="13057632" indent="0">
              <a:buNone/>
              <a:defRPr sz="8160"/>
            </a:lvl8pPr>
            <a:lvl9pPr marL="14923008" indent="0">
              <a:buNone/>
              <a:defRPr sz="81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0927" y="16613952"/>
            <a:ext cx="11612065" cy="1026829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6120">
                <a:solidFill>
                  <a:srgbClr val="FFFFFF"/>
                </a:solidFill>
              </a:defRPr>
            </a:lvl1pPr>
            <a:lvl2pPr marL="1865376" indent="0">
              <a:buNone/>
              <a:defRPr sz="5712"/>
            </a:lvl2pPr>
            <a:lvl3pPr marL="3730752" indent="0">
              <a:buNone/>
              <a:defRPr sz="4896"/>
            </a:lvl3pPr>
            <a:lvl4pPr marL="5596128" indent="0">
              <a:buNone/>
              <a:defRPr sz="4080"/>
            </a:lvl4pPr>
            <a:lvl5pPr marL="7461504" indent="0">
              <a:buNone/>
              <a:defRPr sz="4080"/>
            </a:lvl5pPr>
            <a:lvl6pPr marL="9326880" indent="0">
              <a:buNone/>
              <a:defRPr sz="4080"/>
            </a:lvl6pPr>
            <a:lvl7pPr marL="11192256" indent="0">
              <a:buNone/>
              <a:defRPr sz="4080"/>
            </a:lvl7pPr>
            <a:lvl8pPr marL="13057632" indent="0">
              <a:buNone/>
              <a:defRPr sz="4080"/>
            </a:lvl8pPr>
            <a:lvl9pPr marL="14923008" indent="0">
              <a:buNone/>
              <a:defRPr sz="4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2611548" y="29186031"/>
            <a:ext cx="15520061" cy="1497817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EEA7E-0E2C-4C06-B9BE-5CE701AA1DB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0909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6552721" y="4514848"/>
            <a:ext cx="24226247" cy="55633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2721" y="12346297"/>
            <a:ext cx="24226247" cy="14517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94295" y="29198237"/>
            <a:ext cx="8426537" cy="1516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8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97173" y="29186031"/>
            <a:ext cx="18591348" cy="14978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8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3619943" y="29100441"/>
            <a:ext cx="1492314" cy="1711791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4488" spc="0" baseline="0">
                <a:solidFill>
                  <a:srgbClr val="FFFFFF"/>
                </a:solidFill>
              </a:defRPr>
            </a:lvl1pPr>
          </a:lstStyle>
          <a:p>
            <a:fld id="{E5340B95-B3A6-4A39-83C3-E063EFFAC18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6889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3730752" rtl="0" eaLnBrk="1" latinLnBrk="0" hangingPunct="1">
        <a:lnSpc>
          <a:spcPct val="90000"/>
        </a:lnSpc>
        <a:spcBef>
          <a:spcPct val="0"/>
        </a:spcBef>
        <a:buNone/>
        <a:defRPr sz="10608" kern="1200" cap="all" spc="816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932688" indent="-932688" algn="l" defTabSz="3730752" rtl="0" eaLnBrk="1" latinLnBrk="0" hangingPunct="1">
        <a:lnSpc>
          <a:spcPct val="100000"/>
        </a:lnSpc>
        <a:spcBef>
          <a:spcPts val="4080"/>
        </a:spcBef>
        <a:buClr>
          <a:schemeClr val="accent2"/>
        </a:buClr>
        <a:buFont typeface="Arial" panose="020B0604020202020204" pitchFamily="34" charset="0"/>
        <a:buChar char="•"/>
        <a:defRPr sz="7344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65376" indent="-932688" algn="l" defTabSz="3730752" rtl="0" eaLnBrk="1" latinLnBrk="0" hangingPunct="1">
        <a:lnSpc>
          <a:spcPct val="100000"/>
        </a:lnSpc>
        <a:spcBef>
          <a:spcPts val="4080"/>
        </a:spcBef>
        <a:buClr>
          <a:schemeClr val="accent2"/>
        </a:buClr>
        <a:buFont typeface="Arial" panose="020B0604020202020204" pitchFamily="34" charset="0"/>
        <a:buChar char="•"/>
        <a:defRPr sz="652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798064" indent="-932688" algn="l" defTabSz="3730752" rtl="0" eaLnBrk="1" latinLnBrk="0" hangingPunct="1">
        <a:lnSpc>
          <a:spcPct val="100000"/>
        </a:lnSpc>
        <a:spcBef>
          <a:spcPts val="4080"/>
        </a:spcBef>
        <a:buClr>
          <a:schemeClr val="accent2"/>
        </a:buClr>
        <a:buFont typeface="Arial" panose="020B0604020202020204" pitchFamily="34" charset="0"/>
        <a:buChar char="•"/>
        <a:defRPr sz="652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3730752" indent="-932688" algn="l" defTabSz="3730752" rtl="0" eaLnBrk="1" latinLnBrk="0" hangingPunct="1">
        <a:lnSpc>
          <a:spcPct val="100000"/>
        </a:lnSpc>
        <a:spcBef>
          <a:spcPts val="4080"/>
        </a:spcBef>
        <a:buClr>
          <a:schemeClr val="accent2"/>
        </a:buClr>
        <a:buFont typeface="Arial" panose="020B0604020202020204" pitchFamily="34" charset="0"/>
        <a:buChar char="•"/>
        <a:defRPr sz="652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4663440" indent="-932688" algn="l" defTabSz="3730752" rtl="0" eaLnBrk="1" latinLnBrk="0" hangingPunct="1">
        <a:lnSpc>
          <a:spcPct val="100000"/>
        </a:lnSpc>
        <a:spcBef>
          <a:spcPts val="4080"/>
        </a:spcBef>
        <a:buClr>
          <a:schemeClr val="accent2"/>
        </a:buClr>
        <a:buFont typeface="Arial" panose="020B0604020202020204" pitchFamily="34" charset="0"/>
        <a:buChar char="•"/>
        <a:defRPr sz="652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5362956" indent="-932688" algn="l" defTabSz="3730752" rtl="0" eaLnBrk="1" latinLnBrk="0" hangingPunct="1">
        <a:lnSpc>
          <a:spcPct val="100000"/>
        </a:lnSpc>
        <a:spcBef>
          <a:spcPts val="4080"/>
        </a:spcBef>
        <a:buClr>
          <a:schemeClr val="accent2"/>
        </a:buClr>
        <a:buFont typeface="Arial" panose="020B0604020202020204" pitchFamily="34" charset="0"/>
        <a:buChar char="•"/>
        <a:defRPr sz="6528" kern="1200">
          <a:solidFill>
            <a:schemeClr val="tx1"/>
          </a:solidFill>
          <a:latin typeface="+mn-lt"/>
          <a:ea typeface="+mn-ea"/>
          <a:cs typeface="+mn-cs"/>
        </a:defRPr>
      </a:lvl6pPr>
      <a:lvl7pPr marL="6062472" indent="-932688" algn="l" defTabSz="3730752" rtl="0" eaLnBrk="1" latinLnBrk="0" hangingPunct="1">
        <a:lnSpc>
          <a:spcPct val="100000"/>
        </a:lnSpc>
        <a:spcBef>
          <a:spcPts val="4080"/>
        </a:spcBef>
        <a:buClr>
          <a:schemeClr val="accent2"/>
        </a:buClr>
        <a:buFont typeface="Arial" panose="020B0604020202020204" pitchFamily="34" charset="0"/>
        <a:buChar char="•"/>
        <a:defRPr sz="6528" kern="1200">
          <a:solidFill>
            <a:schemeClr val="tx1"/>
          </a:solidFill>
          <a:latin typeface="+mn-lt"/>
          <a:ea typeface="+mn-ea"/>
          <a:cs typeface="+mn-cs"/>
        </a:defRPr>
      </a:lvl7pPr>
      <a:lvl8pPr marL="6761988" indent="-932688" algn="l" defTabSz="3730752" rtl="0" eaLnBrk="1" latinLnBrk="0" hangingPunct="1">
        <a:lnSpc>
          <a:spcPct val="100000"/>
        </a:lnSpc>
        <a:spcBef>
          <a:spcPts val="4080"/>
        </a:spcBef>
        <a:buClr>
          <a:schemeClr val="accent2"/>
        </a:buClr>
        <a:buFont typeface="Arial" panose="020B0604020202020204" pitchFamily="34" charset="0"/>
        <a:buChar char="•"/>
        <a:defRPr sz="6528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7461504" indent="-932688" algn="l" defTabSz="3730752" rtl="0" eaLnBrk="1" latinLnBrk="0" hangingPunct="1">
        <a:lnSpc>
          <a:spcPct val="100000"/>
        </a:lnSpc>
        <a:spcBef>
          <a:spcPts val="4080"/>
        </a:spcBef>
        <a:buClr>
          <a:schemeClr val="accent2"/>
        </a:buClr>
        <a:buFont typeface="Arial" panose="020B0604020202020204" pitchFamily="34" charset="0"/>
        <a:buChar char="•"/>
        <a:defRPr sz="6528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30752" rtl="0" eaLnBrk="1" latinLnBrk="0" hangingPunct="1">
        <a:defRPr sz="7344" kern="1200">
          <a:solidFill>
            <a:schemeClr val="tx1"/>
          </a:solidFill>
          <a:latin typeface="+mn-lt"/>
          <a:ea typeface="+mn-ea"/>
          <a:cs typeface="+mn-cs"/>
        </a:defRPr>
      </a:lvl1pPr>
      <a:lvl2pPr marL="1865376" algn="l" defTabSz="3730752" rtl="0" eaLnBrk="1" latinLnBrk="0" hangingPunct="1">
        <a:defRPr sz="7344" kern="1200">
          <a:solidFill>
            <a:schemeClr val="tx1"/>
          </a:solidFill>
          <a:latin typeface="+mn-lt"/>
          <a:ea typeface="+mn-ea"/>
          <a:cs typeface="+mn-cs"/>
        </a:defRPr>
      </a:lvl2pPr>
      <a:lvl3pPr marL="3730752" algn="l" defTabSz="3730752" rtl="0" eaLnBrk="1" latinLnBrk="0" hangingPunct="1">
        <a:defRPr sz="7344" kern="1200">
          <a:solidFill>
            <a:schemeClr val="tx1"/>
          </a:solidFill>
          <a:latin typeface="+mn-lt"/>
          <a:ea typeface="+mn-ea"/>
          <a:cs typeface="+mn-cs"/>
        </a:defRPr>
      </a:lvl3pPr>
      <a:lvl4pPr marL="5596128" algn="l" defTabSz="3730752" rtl="0" eaLnBrk="1" latinLnBrk="0" hangingPunct="1">
        <a:defRPr sz="7344" kern="1200">
          <a:solidFill>
            <a:schemeClr val="tx1"/>
          </a:solidFill>
          <a:latin typeface="+mn-lt"/>
          <a:ea typeface="+mn-ea"/>
          <a:cs typeface="+mn-cs"/>
        </a:defRPr>
      </a:lvl4pPr>
      <a:lvl5pPr marL="7461504" algn="l" defTabSz="3730752" rtl="0" eaLnBrk="1" latinLnBrk="0" hangingPunct="1">
        <a:defRPr sz="7344" kern="1200">
          <a:solidFill>
            <a:schemeClr val="tx1"/>
          </a:solidFill>
          <a:latin typeface="+mn-lt"/>
          <a:ea typeface="+mn-ea"/>
          <a:cs typeface="+mn-cs"/>
        </a:defRPr>
      </a:lvl5pPr>
      <a:lvl6pPr marL="9326880" algn="l" defTabSz="3730752" rtl="0" eaLnBrk="1" latinLnBrk="0" hangingPunct="1">
        <a:defRPr sz="7344" kern="1200">
          <a:solidFill>
            <a:schemeClr val="tx1"/>
          </a:solidFill>
          <a:latin typeface="+mn-lt"/>
          <a:ea typeface="+mn-ea"/>
          <a:cs typeface="+mn-cs"/>
        </a:defRPr>
      </a:lvl6pPr>
      <a:lvl7pPr marL="11192256" algn="l" defTabSz="3730752" rtl="0" eaLnBrk="1" latinLnBrk="0" hangingPunct="1">
        <a:defRPr sz="7344" kern="1200">
          <a:solidFill>
            <a:schemeClr val="tx1"/>
          </a:solidFill>
          <a:latin typeface="+mn-lt"/>
          <a:ea typeface="+mn-ea"/>
          <a:cs typeface="+mn-cs"/>
        </a:defRPr>
      </a:lvl7pPr>
      <a:lvl8pPr marL="13057632" algn="l" defTabSz="3730752" rtl="0" eaLnBrk="1" latinLnBrk="0" hangingPunct="1">
        <a:defRPr sz="7344" kern="1200">
          <a:solidFill>
            <a:schemeClr val="tx1"/>
          </a:solidFill>
          <a:latin typeface="+mn-lt"/>
          <a:ea typeface="+mn-ea"/>
          <a:cs typeface="+mn-cs"/>
        </a:defRPr>
      </a:lvl8pPr>
      <a:lvl9pPr marL="14923008" algn="l" defTabSz="3730752" rtl="0" eaLnBrk="1" latinLnBrk="0" hangingPunct="1">
        <a:defRPr sz="73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32ED27-1E10-1CDD-BCD8-CF8AE0E731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28651" r="26344"/>
          <a:stretch/>
        </p:blipFill>
        <p:spPr>
          <a:xfrm rot="10800000">
            <a:off x="-15080" y="5999"/>
            <a:ext cx="37303173" cy="32090076"/>
          </a:xfrm>
          <a:prstGeom prst="rect">
            <a:avLst/>
          </a:prstGeom>
        </p:spPr>
      </p:pic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1973DA96-8E22-13D8-BC97-8012EB3AFA56}"/>
              </a:ext>
            </a:extLst>
          </p:cNvPr>
          <p:cNvSpPr/>
          <p:nvPr/>
        </p:nvSpPr>
        <p:spPr>
          <a:xfrm>
            <a:off x="14310016" y="22677437"/>
            <a:ext cx="21999919" cy="837813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838B94B-A734-493C-AE3F-BC09BF3118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95" t="14296" r="6824" b="35582"/>
          <a:stretch/>
        </p:blipFill>
        <p:spPr>
          <a:xfrm>
            <a:off x="14803841" y="23070512"/>
            <a:ext cx="16803083" cy="7421926"/>
          </a:xfrm>
          <a:prstGeom prst="rect">
            <a:avLst/>
          </a:prstGeom>
          <a:ln w="57150"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48E0A1-A705-C595-17EC-E5C47ED05D3F}"/>
              </a:ext>
            </a:extLst>
          </p:cNvPr>
          <p:cNvSpPr txBox="1"/>
          <p:nvPr/>
        </p:nvSpPr>
        <p:spPr>
          <a:xfrm>
            <a:off x="828133" y="1036637"/>
            <a:ext cx="356565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effectLst>
                  <a:innerShdw blurRad="114300">
                    <a:prstClr val="black"/>
                  </a:innerShdw>
                </a:effectLst>
                <a:latin typeface="Franklin Gothic Medium" panose="020B0603020102020204" pitchFamily="34" charset="0"/>
                <a:cs typeface="Aharoni" panose="020F0502020204030204" pitchFamily="34" charset="0"/>
              </a:rPr>
              <a:t>WILDFIRE SMOKE, RESIDENTIAL FIRE PROXIMITY, AND HEALTHCARE USE</a:t>
            </a:r>
          </a:p>
          <a:p>
            <a:endParaRPr lang="en-US" sz="8800" b="1" dirty="0">
              <a:latin typeface="Franklin Gothic Medium" panose="020B0603020102020204" pitchFamily="34" charset="0"/>
              <a:cs typeface="Aharon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FDE415-BB10-955A-710C-A6D67A7B53CA}"/>
              </a:ext>
            </a:extLst>
          </p:cNvPr>
          <p:cNvSpPr txBox="1"/>
          <p:nvPr/>
        </p:nvSpPr>
        <p:spPr>
          <a:xfrm>
            <a:off x="818380" y="2731223"/>
            <a:ext cx="23317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Franklin Gothic Medium" panose="020B0603020102020204" pitchFamily="34" charset="0"/>
              </a:rPr>
              <a:t>IN OLDER ADULTS WHO USE DURABLE MEDICAL EQUIPMENT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F305F3-8B87-DD01-8C31-3B9E2F68AB79}"/>
              </a:ext>
            </a:extLst>
          </p:cNvPr>
          <p:cNvSpPr txBox="1"/>
          <p:nvPr/>
        </p:nvSpPr>
        <p:spPr>
          <a:xfrm>
            <a:off x="818380" y="4004874"/>
            <a:ext cx="3124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ranklin Gothic Medium" panose="020B0603020102020204" pitchFamily="34" charset="0"/>
              </a:rPr>
              <a:t>Heather </a:t>
            </a:r>
            <a:r>
              <a:rPr lang="en-US" sz="2800" dirty="0" err="1">
                <a:latin typeface="Franklin Gothic Medium" panose="020B0603020102020204" pitchFamily="34" charset="0"/>
              </a:rPr>
              <a:t>McBrien</a:t>
            </a:r>
            <a:r>
              <a:rPr lang="en-US" sz="2800" dirty="0">
                <a:latin typeface="Franklin Gothic Medium" panose="020B0603020102020204" pitchFamily="34" charset="0"/>
              </a:rPr>
              <a:t>, Sebastian T. Rowland, Tarik </a:t>
            </a:r>
            <a:r>
              <a:rPr lang="en-US" sz="2800" dirty="0" err="1">
                <a:latin typeface="Franklin Gothic Medium" panose="020B0603020102020204" pitchFamily="34" charset="0"/>
              </a:rPr>
              <a:t>Benmahrnia</a:t>
            </a:r>
            <a:r>
              <a:rPr lang="en-US" sz="2800" dirty="0">
                <a:latin typeface="Franklin Gothic Medium" panose="020B0603020102020204" pitchFamily="34" charset="0"/>
              </a:rPr>
              <a:t>, Sara Y. </a:t>
            </a:r>
            <a:r>
              <a:rPr lang="en-US" sz="2800" dirty="0" err="1">
                <a:latin typeface="Franklin Gothic Medium" panose="020B0603020102020204" pitchFamily="34" charset="0"/>
              </a:rPr>
              <a:t>Tartof</a:t>
            </a:r>
            <a:r>
              <a:rPr lang="en-US" sz="2800" dirty="0">
                <a:latin typeface="Franklin Gothic Medium" panose="020B0603020102020204" pitchFamily="34" charset="0"/>
              </a:rPr>
              <a:t>, </a:t>
            </a:r>
            <a:r>
              <a:rPr lang="en-US" sz="2800" dirty="0" err="1">
                <a:latin typeface="Franklin Gothic Medium" panose="020B0603020102020204" pitchFamily="34" charset="0"/>
              </a:rPr>
              <a:t>Beinjamin</a:t>
            </a:r>
            <a:r>
              <a:rPr lang="en-US" sz="2800" dirty="0">
                <a:latin typeface="Franklin Gothic Medium" panose="020B0603020102020204" pitchFamily="34" charset="0"/>
              </a:rPr>
              <a:t> </a:t>
            </a:r>
            <a:r>
              <a:rPr lang="en-US" sz="2800" dirty="0" err="1">
                <a:latin typeface="Franklin Gothic Medium" panose="020B0603020102020204" pitchFamily="34" charset="0"/>
              </a:rPr>
              <a:t>Steiger</a:t>
            </a:r>
            <a:r>
              <a:rPr lang="en-US" sz="2800" dirty="0">
                <a:latin typeface="Franklin Gothic Medium" panose="020B0603020102020204" pitchFamily="34" charset="0"/>
              </a:rPr>
              <a:t>, Joan A. Casey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4011E38F-F557-CE22-386A-B68947CE1D0F}"/>
              </a:ext>
            </a:extLst>
          </p:cNvPr>
          <p:cNvSpPr/>
          <p:nvPr/>
        </p:nvSpPr>
        <p:spPr>
          <a:xfrm>
            <a:off x="814185" y="5316674"/>
            <a:ext cx="12526813" cy="25876715"/>
          </a:xfrm>
          <a:prstGeom prst="roundRect">
            <a:avLst/>
          </a:prstGeom>
          <a:solidFill>
            <a:schemeClr val="bg1"/>
          </a:solidFill>
          <a:ln w="38100" cmpd="tri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975BF08-3ACC-2945-982F-7FA2A7292E96}"/>
              </a:ext>
            </a:extLst>
          </p:cNvPr>
          <p:cNvSpPr txBox="1"/>
          <p:nvPr/>
        </p:nvSpPr>
        <p:spPr>
          <a:xfrm>
            <a:off x="1550393" y="6078488"/>
            <a:ext cx="11476352" cy="23452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BACKGROUND</a:t>
            </a:r>
          </a:p>
          <a:p>
            <a:endParaRPr lang="en-US" sz="4000" b="1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Wildfire-generated PM</a:t>
            </a:r>
            <a:r>
              <a:rPr lang="en-US" sz="3000" baseline="-25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2.5</a:t>
            </a:r>
            <a:r>
              <a:rPr lang="en-US" sz="3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 is associated with worsening of cardiorespiratory disease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People who use electricity-dependent medical equipment and are over 45 may be at high risk from smoke PM</a:t>
            </a:r>
            <a:r>
              <a:rPr lang="en-US" sz="3000" baseline="-25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2.5</a:t>
            </a:r>
            <a:r>
              <a:rPr lang="en-US" sz="3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 exposure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Stress from wildfire evacuation or threatened evacuation may also worsen disease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Though wildfire exposure is multifaceted, few studies focus on exposures other than smoke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r>
              <a:rPr lang="en-US" sz="4400" b="1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DATA</a:t>
            </a:r>
          </a:p>
          <a:p>
            <a:endParaRPr lang="en-US" sz="4400" b="1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obtained EHR data from 236,732 Kaiser Permanente Southern California members 45+ who rented a medical device, 2016-2020, in 7 counties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extracted counts of outpatient, inpatient, and ED visits, and inpatient and ED visits made only for cardiorespiratory concerns by ZIP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calculated wildfire PM</a:t>
            </a:r>
            <a:r>
              <a:rPr lang="en-US" sz="3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2.5 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and non-wildfire PM</a:t>
            </a:r>
            <a:r>
              <a:rPr lang="en-US" sz="3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2.5 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concentrations using models based on ground sensors and satellite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used CALFIRE wildfire boundary data for two significant Southern California wildfires; the Getty and Woolsey fires, to find all ZIP codes within 20km of each fire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digitized the evacuation zones from both fires and found all ZIP codes within 10km of either evacuation zone </a:t>
            </a:r>
          </a:p>
          <a:p>
            <a:endParaRPr lang="en-US" sz="30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r>
              <a:rPr lang="en-US" sz="4400" b="1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b="1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assessed the relationship between wildfire PM</a:t>
            </a:r>
            <a:r>
              <a:rPr lang="en-US" sz="3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2.5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and healthcare use, as well as proximity to wildfire and healthcare use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linked healthcare visit counts to wildfire PM</a:t>
            </a:r>
            <a:r>
              <a:rPr lang="en-US" sz="3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2.5 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measurements, and used negative binomial models to assess the association between lags 0-7 wildfire PM</a:t>
            </a:r>
            <a:r>
              <a:rPr lang="en-US" sz="3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2.5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concentrations and frequency of outpatient, inpatient, and ED visits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controlled for non-wildfire PM</a:t>
            </a:r>
            <a:r>
              <a:rPr lang="en-US" sz="3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2.5 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temperature, long-term seasonal trends, and SES-related variables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used a difference-in-differences approach to assess the association between fire proximity and healthcare use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used negative binomial models to find the change in visit frequency attributable to proximity or evacuation from either fire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b="1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endParaRPr lang="en-US" sz="30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BB41EA9-352F-85C7-C7F5-0F63619EF734}"/>
              </a:ext>
            </a:extLst>
          </p:cNvPr>
          <p:cNvSpPr txBox="1"/>
          <p:nvPr/>
        </p:nvSpPr>
        <p:spPr>
          <a:xfrm>
            <a:off x="31724440" y="23710007"/>
            <a:ext cx="369347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Our study exposure: Woolsey and Getty fire evacuation zones plus 10km buffer. Fire burn areas are in black, and the study area is shaded in grey.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6BC2D4E4-994F-72E2-FF75-EEBF0BB3D0A6}"/>
              </a:ext>
            </a:extLst>
          </p:cNvPr>
          <p:cNvSpPr/>
          <p:nvPr/>
        </p:nvSpPr>
        <p:spPr>
          <a:xfrm>
            <a:off x="14090222" y="5431330"/>
            <a:ext cx="22160360" cy="829240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chemeClr val="tx1"/>
                </a:solidFill>
                <a:latin typeface="Franklin Gothic Medium" panose="020B0603020102020204" pitchFamily="34" charset="0"/>
              </a:rPr>
              <a:t>MAIN FINDINGS</a:t>
            </a:r>
          </a:p>
          <a:p>
            <a:endParaRPr lang="en-US" sz="2400"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  <a:p>
            <a:r>
              <a:rPr lang="en-US" sz="6000" dirty="0">
                <a:solidFill>
                  <a:schemeClr val="tx1"/>
                </a:solidFill>
                <a:latin typeface="Franklin Gothic Medium" panose="020B0603020102020204" pitchFamily="34" charset="0"/>
              </a:rPr>
              <a:t>1. Wildfire smoke exposure (PM2.5) increased outpatient visits in older adults who use electricity-dependent medical devices. </a:t>
            </a:r>
          </a:p>
          <a:p>
            <a:endParaRPr lang="en-US" sz="6000"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  <a:p>
            <a:r>
              <a:rPr lang="en-US" sz="6000" dirty="0">
                <a:solidFill>
                  <a:schemeClr val="tx1"/>
                </a:solidFill>
                <a:latin typeface="Franklin Gothic Medium" panose="020B0603020102020204" pitchFamily="34" charset="0"/>
              </a:rPr>
              <a:t>2. During the notable 2019 Woolsey Fire, older adults who use electricity-dependent medical devices were hospitalized more frequently during the fire for cardiorespiratory problems. </a:t>
            </a:r>
            <a:endParaRPr lang="en-US" sz="2400"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0245FB5-A4FE-ACF5-DDEC-AD4F8CFBDA8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9" t="10127" r="26875" b="11111"/>
          <a:stretch/>
        </p:blipFill>
        <p:spPr>
          <a:xfrm>
            <a:off x="2437922" y="28426478"/>
            <a:ext cx="1900997" cy="1870064"/>
          </a:xfrm>
          <a:prstGeom prst="rect">
            <a:avLst/>
          </a:prstGeom>
          <a:ln w="38100">
            <a:noFill/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3AACC7E-1EF0-BB5D-512C-E9CAF1F0F0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1685" y="28849637"/>
            <a:ext cx="5715000" cy="1066800"/>
          </a:xfrm>
          <a:prstGeom prst="rect">
            <a:avLst/>
          </a:prstGeom>
        </p:spPr>
      </p:pic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7C43020A-DDC0-24A3-5D06-DA41C91E710C}"/>
              </a:ext>
            </a:extLst>
          </p:cNvPr>
          <p:cNvSpPr/>
          <p:nvPr/>
        </p:nvSpPr>
        <p:spPr>
          <a:xfrm>
            <a:off x="14308863" y="14228384"/>
            <a:ext cx="21999919" cy="7885920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>
              <a:solidFill>
                <a:schemeClr val="tx1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87" name="Picture 86">
            <a:extLst>
              <a:ext uri="{FF2B5EF4-FFF2-40B4-BE49-F238E27FC236}">
                <a16:creationId xmlns:a16="http://schemas.microsoft.com/office/drawing/2014/main" id="{F9DA11F4-F760-4A22-4F0A-71E93BD81B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7719" y="15590837"/>
            <a:ext cx="5257800" cy="5257800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856F1373-84D6-53CB-043E-AD3882D129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1065" y="15590837"/>
            <a:ext cx="5257800" cy="5257800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F840D252-97F8-F9C0-B25E-64CDC13C3F6F}"/>
              </a:ext>
            </a:extLst>
          </p:cNvPr>
          <p:cNvSpPr txBox="1"/>
          <p:nvPr/>
        </p:nvSpPr>
        <p:spPr>
          <a:xfrm>
            <a:off x="26093706" y="14626971"/>
            <a:ext cx="10228944" cy="80637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RESULTS</a:t>
            </a:r>
            <a:endParaRPr lang="en-US" sz="4000" b="1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Increased wildfire PM2.5 concentration (per 10 𝜇𝑔/𝑚^3) was associated with reduced risk (RR = 0.96, 95% CI: 0.94, 0.99) of all-cause outpatient visits one day after exposure and increases on 4/5 subsequent days (RR range 1.03-1.12)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3200" dirty="0">
                <a:latin typeface="Arial" panose="020B0604020202020204" pitchFamily="34" charset="0"/>
                <a:cs typeface="Arial" panose="020B0604020202020204" pitchFamily="34" charset="0"/>
              </a:rPr>
              <a:t>Woolsey Fire proximity (&lt;20km) was associated with reduced all-cause outpatient visits and evacuation and proximity were associated with more inpatient cardiorespiratory visits (proximity RR = 1.48, 95% CI: 1.01, 2.17, evacuation RR = 1.76, 95% CI: 1.02, 3.05) </a:t>
            </a:r>
            <a:endParaRPr lang="en-US" sz="32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b="1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endParaRPr lang="en-US" sz="30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7B20A44-EF32-6528-2380-363A74AD0F07}"/>
              </a:ext>
            </a:extLst>
          </p:cNvPr>
          <p:cNvSpPr txBox="1"/>
          <p:nvPr/>
        </p:nvSpPr>
        <p:spPr>
          <a:xfrm>
            <a:off x="19998246" y="20367029"/>
            <a:ext cx="6885273" cy="1091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CI</a:t>
            </a:r>
            <a:endParaRPr lang="en-US" sz="16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7012021-8221-012D-7AB5-1F5ECFE3ED2C}"/>
              </a:ext>
            </a:extLst>
          </p:cNvPr>
          <p:cNvSpPr txBox="1"/>
          <p:nvPr/>
        </p:nvSpPr>
        <p:spPr>
          <a:xfrm>
            <a:off x="25672548" y="20367029"/>
            <a:ext cx="6885273" cy="1091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CI</a:t>
            </a:r>
            <a:endParaRPr lang="en-US" sz="16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8B0F148-D9F2-7110-F434-7C41D6AAD6CC}"/>
              </a:ext>
            </a:extLst>
          </p:cNvPr>
          <p:cNvSpPr txBox="1"/>
          <p:nvPr/>
        </p:nvSpPr>
        <p:spPr>
          <a:xfrm>
            <a:off x="16234692" y="15027704"/>
            <a:ext cx="688527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Woolsey Fire</a:t>
            </a:r>
            <a:endParaRPr lang="en-US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5B58C47B-4F14-48E7-6756-C0C6B50C6E66}"/>
              </a:ext>
            </a:extLst>
          </p:cNvPr>
          <p:cNvSpPr txBox="1"/>
          <p:nvPr/>
        </p:nvSpPr>
        <p:spPr>
          <a:xfrm>
            <a:off x="21837333" y="15006765"/>
            <a:ext cx="688527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Getty Fire</a:t>
            </a:r>
            <a:endParaRPr lang="en-US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19318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{B25F069E-0CDE-DA45-872D-E73FED4EFD35}tf10001120</Template>
  <TotalTime>14730</TotalTime>
  <Words>502</Words>
  <Application>Microsoft Macintosh PowerPoint</Application>
  <PresentationFormat>Custom</PresentationFormat>
  <Paragraphs>46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Franklin Gothic Medium</vt:lpstr>
      <vt:lpstr>Gill Sans MT</vt:lpstr>
      <vt:lpstr>Parcel</vt:lpstr>
      <vt:lpstr>PowerPoint Presentation</vt:lpstr>
    </vt:vector>
  </TitlesOfParts>
  <Company>UC Berkeley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Child Mortality and Cohort Life Span: A Test of Diminished Entelechy Tim Bruckner *† and Ralph Catalano*  * University of California, Berkeley, School of Public Health, Department of Epidemiology † Please address correspondence to: brucknet@berkeley.edu</dc:title>
  <dc:creator>Tim Bruckner</dc:creator>
  <cp:lastModifiedBy>Heather McBrien</cp:lastModifiedBy>
  <cp:revision>283</cp:revision>
  <dcterms:created xsi:type="dcterms:W3CDTF">2006-03-21T19:54:12Z</dcterms:created>
  <dcterms:modified xsi:type="dcterms:W3CDTF">2022-06-07T22:58:16Z</dcterms:modified>
</cp:coreProperties>
</file>